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2"/>
  </p:notesMasterIdLst>
  <p:handoutMasterIdLst>
    <p:handoutMasterId r:id="rId23"/>
  </p:handoutMasterIdLst>
  <p:sldIdLst>
    <p:sldId id="575" r:id="rId2"/>
    <p:sldId id="651" r:id="rId3"/>
    <p:sldId id="659" r:id="rId4"/>
    <p:sldId id="652" r:id="rId5"/>
    <p:sldId id="663" r:id="rId6"/>
    <p:sldId id="665" r:id="rId7"/>
    <p:sldId id="666" r:id="rId8"/>
    <p:sldId id="667" r:id="rId9"/>
    <p:sldId id="668" r:id="rId10"/>
    <p:sldId id="670" r:id="rId11"/>
    <p:sldId id="671" r:id="rId12"/>
    <p:sldId id="653" r:id="rId13"/>
    <p:sldId id="672" r:id="rId14"/>
    <p:sldId id="654" r:id="rId15"/>
    <p:sldId id="655" r:id="rId16"/>
    <p:sldId id="673" r:id="rId17"/>
    <p:sldId id="674" r:id="rId18"/>
    <p:sldId id="675" r:id="rId19"/>
    <p:sldId id="656" r:id="rId20"/>
    <p:sldId id="657" r:id="rId21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1" autoAdjust="0"/>
    <p:restoredTop sz="86079" autoAdjust="0"/>
  </p:normalViewPr>
  <p:slideViewPr>
    <p:cSldViewPr snapToObjects="1">
      <p:cViewPr varScale="1">
        <p:scale>
          <a:sx n="117" d="100"/>
          <a:sy n="117" d="100"/>
        </p:scale>
        <p:origin x="-1812" y="-102"/>
      </p:cViewPr>
      <p:guideLst>
        <p:guide orient="horz" pos="2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21.12.2021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№№41, 54, 19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2021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Таблица №2150 «Заболевания детей».</a:t>
            </a:r>
          </a:p>
          <a:p>
            <a:pPr>
              <a:buNone/>
            </a:pPr>
            <a:r>
              <a:rPr lang="ru-RU" sz="2400" dirty="0" smtClean="0"/>
              <a:t>Прочие болезни (только по классам заболеваний):</a:t>
            </a:r>
          </a:p>
          <a:p>
            <a:pPr>
              <a:buNone/>
            </a:pPr>
            <a:r>
              <a:rPr lang="ru-RU" sz="2400" dirty="0" smtClean="0"/>
              <a:t>-Новообразования (С</a:t>
            </a:r>
            <a:r>
              <a:rPr lang="ru-RU" sz="1800" dirty="0" smtClean="0"/>
              <a:t>00</a:t>
            </a:r>
            <a:r>
              <a:rPr lang="ru-RU" sz="2400" dirty="0" smtClean="0"/>
              <a:t>-Д</a:t>
            </a:r>
            <a:r>
              <a:rPr lang="ru-RU" sz="1800" dirty="0" smtClean="0"/>
              <a:t>48);</a:t>
            </a:r>
          </a:p>
          <a:p>
            <a:pPr>
              <a:buNone/>
            </a:pPr>
            <a:r>
              <a:rPr lang="ru-RU" sz="1800" dirty="0" smtClean="0"/>
              <a:t>-</a:t>
            </a:r>
            <a:r>
              <a:rPr lang="ru-RU" sz="2400" dirty="0" smtClean="0"/>
              <a:t>Психические расстройства и расстройства поведения (</a:t>
            </a:r>
            <a:r>
              <a:rPr lang="en-US" sz="2400" dirty="0" smtClean="0"/>
              <a:t>F</a:t>
            </a:r>
            <a:r>
              <a:rPr lang="en-US" sz="1800" dirty="0" smtClean="0"/>
              <a:t>01</a:t>
            </a:r>
            <a:r>
              <a:rPr lang="ru-RU" sz="1800" dirty="0" smtClean="0"/>
              <a:t>,</a:t>
            </a:r>
            <a:r>
              <a:rPr lang="en-US" sz="2400" dirty="0" smtClean="0"/>
              <a:t>F</a:t>
            </a:r>
            <a:r>
              <a:rPr lang="ru-RU" sz="1800" dirty="0" smtClean="0"/>
              <a:t>03-</a:t>
            </a:r>
            <a:r>
              <a:rPr lang="en-US" sz="2400" dirty="0" smtClean="0"/>
              <a:t>F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-Болезни системы кровообращения (</a:t>
            </a:r>
            <a:r>
              <a:rPr lang="en-US" sz="2400" dirty="0" smtClean="0"/>
              <a:t>I</a:t>
            </a:r>
            <a:r>
              <a:rPr lang="ru-RU" sz="1800" dirty="0" smtClean="0"/>
              <a:t>00-</a:t>
            </a:r>
            <a:r>
              <a:rPr lang="en-US" sz="2400" dirty="0" smtClean="0"/>
              <a:t>I</a:t>
            </a:r>
            <a:r>
              <a:rPr lang="ru-RU" sz="1800" dirty="0" smtClean="0"/>
              <a:t>99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-Болезни кожи и подкожной клетчатки</a:t>
            </a:r>
            <a:r>
              <a:rPr lang="en-US" sz="2400" dirty="0" smtClean="0"/>
              <a:t> (L</a:t>
            </a:r>
            <a:r>
              <a:rPr lang="en-US" sz="1800" dirty="0" smtClean="0"/>
              <a:t>00-</a:t>
            </a:r>
            <a:r>
              <a:rPr lang="en-US" sz="2400" dirty="0" smtClean="0"/>
              <a:t>L</a:t>
            </a:r>
            <a:r>
              <a:rPr lang="en-US" sz="1800" dirty="0" smtClean="0"/>
              <a:t>98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-Болезни костно-мышечной системы и соединительной ткани (М</a:t>
            </a:r>
            <a:r>
              <a:rPr lang="en-US" sz="1800" dirty="0" smtClean="0"/>
              <a:t>00</a:t>
            </a:r>
            <a:r>
              <a:rPr lang="ru-RU" sz="2400" dirty="0" smtClean="0"/>
              <a:t>-М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-Симптомы, признаки и отклонения от нормы, выявленные при клинических и лабораторных исследованиях, не классифицированные в других рубриках (</a:t>
            </a:r>
            <a:r>
              <a:rPr lang="en-US" sz="2400" dirty="0" smtClean="0"/>
              <a:t>R</a:t>
            </a:r>
            <a:r>
              <a:rPr lang="ru-RU" sz="1800" dirty="0" smtClean="0"/>
              <a:t>00</a:t>
            </a:r>
            <a:r>
              <a:rPr lang="ru-RU" sz="2400" dirty="0" smtClean="0"/>
              <a:t>-</a:t>
            </a:r>
            <a:r>
              <a:rPr lang="en-US" sz="2400" dirty="0" smtClean="0"/>
              <a:t>R</a:t>
            </a:r>
            <a:r>
              <a:rPr lang="ru-RU" sz="1800" dirty="0" smtClean="0"/>
              <a:t>99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Прилагается</a:t>
            </a:r>
            <a:r>
              <a:rPr lang="ru-RU" sz="2400" dirty="0" smtClean="0">
                <a:cs typeface="Arial" panose="020B0604020202020204" pitchFamily="34" charset="0"/>
              </a:rPr>
              <a:t> пояснительная записка.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Условие контроля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5875">
              <a:buNone/>
            </a:pPr>
            <a:r>
              <a:rPr lang="ru-RU" dirty="0" smtClean="0"/>
              <a:t>ф.№41,таб.2150, строка1.0, графа4 = ф.№41,таб.2150, сумма строк (2.0+3.0+4.0+5.0+6.0+7.0+8.0+9.0+10.0+11.0+ 12.0+13.0+14.0), графа 4 </a:t>
            </a:r>
          </a:p>
          <a:p>
            <a:pPr marL="0" indent="15875">
              <a:buNone/>
            </a:pPr>
            <a:endParaRPr lang="ru-RU" dirty="0" smtClean="0"/>
          </a:p>
          <a:p>
            <a:pPr marL="0" indent="15875">
              <a:buNone/>
            </a:pPr>
            <a:r>
              <a:rPr lang="ru-RU" sz="2800" dirty="0" smtClean="0"/>
              <a:t>В ЧИСЛО ВСЕХ ЗАБОЛЕВАНИЙ ДОЛЖНА ВХОДИТЬ СТРОКА 14.0 (ПРОЧИЕ БОЛЕЗНИ)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отраслевого статистического наблюдения ф.№54 «Отчет врача детского дома, школы-интерната о лечебно-профилактической помощи воспитанникам», утв. приказом Минздрава Росстата от 13.09.99 №342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Представляется в двух разрезах:</a:t>
            </a:r>
          </a:p>
          <a:p>
            <a:pPr>
              <a:buNone/>
            </a:pPr>
            <a:r>
              <a:rPr lang="ru-RU" sz="2800" dirty="0" smtClean="0"/>
              <a:t>-сводный по организациям образования–разрез «01»;</a:t>
            </a:r>
          </a:p>
          <a:p>
            <a:pPr>
              <a:buNone/>
            </a:pPr>
            <a:r>
              <a:rPr lang="ru-RU" sz="2800" dirty="0" smtClean="0"/>
              <a:t>-сводный по организациям соцобеспечения (соцзащиты) – разрез «02».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Заполняются два разреза формы, если учреждения подобного рода отсутствуют -представляется пустой бланк, подписанный руководителем органа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изменения в таблицах №№1000,1100, 2100, 2101, то необходимо представить пояснительную записку.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№2211 распределяются дети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I-III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здоровья, таблица старая. Представить пояснительную записку с распределением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I-V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детей-инвалидов, из них впервые в жизни установленной инвалидностью (таб. 2310) должно соответствовать ф№19. В случае несоответствия представляется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ф.№19 «Сведения о детях-инвалидах», утв. приказом Росстата от 27.12.2016 №866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1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(разрез1)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Ф.№19,таб.1000,стр.9+10,гр.11= Ф.№5401,таб.2310,стр.1,гр.2</a:t>
            </a:r>
          </a:p>
          <a:p>
            <a:pPr>
              <a:buNone/>
            </a:pPr>
            <a:r>
              <a:rPr lang="ru-RU" sz="2400" dirty="0" smtClean="0"/>
              <a:t>Ф.№19,таб.1000,стр.9+10,гр.12= Ф.№5401,таб.2310,стр.1,гр.3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ф.№5401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(разрез2)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Минтруда России</a:t>
            </a:r>
          </a:p>
          <a:p>
            <a:pPr>
              <a:buNone/>
            </a:pPr>
            <a:r>
              <a:rPr lang="ru-RU" sz="2400" dirty="0" smtClean="0"/>
              <a:t>-Ф.№19,таб.1000,стр.9+10,гр.15= Ф.№5402,таб.2310,стр.1,гр.2</a:t>
            </a:r>
          </a:p>
          <a:p>
            <a:pPr>
              <a:buNone/>
            </a:pPr>
            <a:r>
              <a:rPr lang="ru-RU" sz="2400" dirty="0" smtClean="0"/>
              <a:t>-Ф.№19,таб.1000,стр.9+10,гр.16= Ф.№5402,таб.2310,стр.1,гр.3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ф.№5402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5172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 4101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Минздрава России</a:t>
            </a:r>
          </a:p>
          <a:p>
            <a:pPr marL="0" indent="0">
              <a:buNone/>
            </a:pPr>
            <a:r>
              <a:rPr lang="ru-RU" sz="2400" dirty="0" smtClean="0"/>
              <a:t>Ф.№19,таб.1000,стр.9+10,гр.7= Ф.№4101,таб.2120,стр.1,гр.11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11560" y="1268760"/>
            <a:ext cx="8075240" cy="4598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Если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не идет (ф.№19, таб.1000, стр.9+10,гр.04=ф.№30,таб.2610,стр.1,гр.1), прикладывается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08720"/>
            <a:ext cx="8075240" cy="49586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ф.№41 «Сведения о доме ребенка», утв. приказом Росстата от 21.06.2013 №220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99592" y="2420888"/>
            <a:ext cx="7787208" cy="3446512"/>
          </a:xfrm>
        </p:spPr>
        <p:txBody>
          <a:bodyPr/>
          <a:lstStyle/>
          <a:p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9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1.Заполняются формы:                                                              - по всем домам ребенка (ф.№4101);</a:t>
            </a:r>
          </a:p>
          <a:p>
            <a:pPr>
              <a:buNone/>
            </a:pPr>
            <a:r>
              <a:rPr lang="ru-RU" sz="2800" dirty="0" smtClean="0"/>
              <a:t>    -в том числе по домам ребенка для детей с поражением центральной нервной системы (ф.№4102).</a:t>
            </a:r>
          </a:p>
          <a:p>
            <a:pPr>
              <a:buNone/>
            </a:pPr>
            <a:r>
              <a:rPr lang="ru-RU" sz="2800" dirty="0" smtClean="0"/>
              <a:t>2.Заполняются два разреза формы, если учреждения подобного рода отсутствуют – представляются пустые бланки,               подписанные руководителем органа         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noFill/>
        </p:spPr>
        <p:txBody>
          <a:bodyPr/>
          <a:lstStyle/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таблица №100 «Число домов ребенка». Если изменилось число домов ребенка, то представить пояснительную записку;</a:t>
            </a:r>
          </a:p>
          <a:p>
            <a:pPr>
              <a:buFont typeface="Calibri" panose="020F0502020204030204" pitchFamily="34" charset="0"/>
              <a:buChar char="‒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8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 anchor="t"/>
          <a:lstStyle/>
          <a:p>
            <a:pPr>
              <a:buNone/>
            </a:pPr>
            <a:r>
              <a:rPr lang="ru-RU" sz="2800" dirty="0" smtClean="0"/>
              <a:t>В </a:t>
            </a:r>
            <a:r>
              <a:rPr lang="ru-RU" dirty="0" smtClean="0"/>
              <a:t>таблице</a:t>
            </a:r>
            <a:r>
              <a:rPr lang="ru-RU" sz="2800" dirty="0" smtClean="0"/>
              <a:t> №2120 «Контингенты дома ребенка» прослеживается движение контингента детей по всем трем строкам, в случае несоответствия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+mj-lt"/>
                <a:cs typeface="Arial" panose="020B0604020202020204" pitchFamily="34" charset="0"/>
              </a:rPr>
              <a:t>представить пояснительную записку.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395413"/>
            <a:ext cx="7772400" cy="1247770"/>
          </a:xfrm>
        </p:spPr>
        <p:txBody>
          <a:bodyPr/>
          <a:lstStyle/>
          <a:p>
            <a:pPr algn="l"/>
            <a:r>
              <a:rPr lang="ru-RU" sz="2800" dirty="0" smtClean="0"/>
              <a:t>Из числа поступивших детей поступило от родителей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1752600"/>
          </a:xfrm>
        </p:spPr>
        <p:txBody>
          <a:bodyPr/>
          <a:lstStyle/>
          <a:p>
            <a:pPr algn="l">
              <a:tabLst>
                <a:tab pos="627063" algn="l"/>
                <a:tab pos="804863" algn="l"/>
              </a:tabLst>
            </a:pPr>
            <a:r>
              <a:rPr lang="ru-RU" dirty="0" smtClean="0">
                <a:solidFill>
                  <a:schemeClr val="tx1"/>
                </a:solidFill>
              </a:rPr>
              <a:t>Ф.№41,таб.2130, стр.1, гр.01 = ф.№41,таб.2120, стр.1, гр.03 – ф.№41,таб.2120, стр.2, гр.03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В таблице №2140 необходимо указать распределение всех выбывших детей: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родителями;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для усыновления;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переведено по достижению предельного возраста в учреждения народного образования;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 учреждения социальной защиты населения</a:t>
            </a:r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Ф.№41,таб.2120, стр.1, гр.03 –ф.№41,таб.2140, стр.1, гр.(1+2+3+4) </a:t>
            </a:r>
          </a:p>
          <a:p>
            <a:pPr marL="0" indent="0">
              <a:buNone/>
            </a:pPr>
            <a:r>
              <a:rPr lang="ru-RU" dirty="0" smtClean="0"/>
              <a:t>-опека;</a:t>
            </a:r>
          </a:p>
          <a:p>
            <a:pPr marL="0" indent="0">
              <a:buNone/>
            </a:pPr>
            <a:r>
              <a:rPr lang="ru-RU" dirty="0" smtClean="0"/>
              <a:t>-патронатная семья;</a:t>
            </a:r>
          </a:p>
          <a:p>
            <a:pPr marL="0" indent="0">
              <a:buNone/>
            </a:pPr>
            <a:r>
              <a:rPr lang="ru-RU" dirty="0" smtClean="0"/>
              <a:t>-репатриация;</a:t>
            </a:r>
          </a:p>
          <a:p>
            <a:pPr marL="0" indent="0">
              <a:buNone/>
            </a:pPr>
            <a:r>
              <a:rPr lang="ru-RU" dirty="0" smtClean="0"/>
              <a:t>-переведены в дома ребенка других субъектов.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Прилагается</a:t>
            </a:r>
            <a:r>
              <a:rPr lang="ru-RU" dirty="0" smtClean="0">
                <a:cs typeface="Arial" panose="020B0604020202020204" pitchFamily="34" charset="0"/>
              </a:rPr>
              <a:t> пояснительная записка.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Число детей, взятых на международное усыновление</a:t>
            </a:r>
          </a:p>
          <a:p>
            <a:pPr>
              <a:buNone/>
            </a:pPr>
            <a:r>
              <a:rPr lang="ru-RU" dirty="0" smtClean="0"/>
              <a:t>Ф.№41,таб.2140, стр.1, гр.5</a:t>
            </a:r>
          </a:p>
          <a:p>
            <a:pPr>
              <a:buNone/>
            </a:pPr>
            <a:r>
              <a:rPr lang="ru-RU" dirty="0" smtClean="0"/>
              <a:t>из: ф.№41,таб.2140, стр.1, гр.2(усыновление «внутреннее» + международное)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23678</TotalTime>
  <Words>781</Words>
  <Application>Microsoft Office PowerPoint</Application>
  <PresentationFormat>Экран (4:3)</PresentationFormat>
  <Paragraphs>71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1_Шаблон презентации ЦНИИОИЗ 97-2003</vt:lpstr>
      <vt:lpstr>Формы №№41, 54, 19 </vt:lpstr>
      <vt:lpstr>Презентация PowerPoint</vt:lpstr>
      <vt:lpstr>Презентация PowerPoint</vt:lpstr>
      <vt:lpstr>Презентация PowerPoint</vt:lpstr>
      <vt:lpstr>Презентация PowerPoint</vt:lpstr>
      <vt:lpstr>Из числа поступивших детей поступило от родителей  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Условие контроля</vt:lpstr>
      <vt:lpstr>Презентация PowerPoint</vt:lpstr>
      <vt:lpstr>Презентация PowerPoint</vt:lpstr>
      <vt:lpstr>Презентация PowerPoint</vt:lpstr>
      <vt:lpstr>Презентация PowerPoint</vt:lpstr>
      <vt:lpstr>Межформенный контроль формы №19 с формой №54 (разрез1)</vt:lpstr>
      <vt:lpstr>Межформенный контроль формы №19 с формой №54 (разрез2)</vt:lpstr>
      <vt:lpstr>Межформенный контроль формы №19 с формой № 4101</vt:lpstr>
      <vt:lpstr>Презентация PowerPoint</vt:lpstr>
      <vt:lpstr>Презентация PowerPoint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Алена Александровна Кандеева</cp:lastModifiedBy>
  <cp:revision>712</cp:revision>
  <cp:lastPrinted>2019-12-03T08:37:51Z</cp:lastPrinted>
  <dcterms:created xsi:type="dcterms:W3CDTF">2015-03-17T12:19:09Z</dcterms:created>
  <dcterms:modified xsi:type="dcterms:W3CDTF">2021-12-21T03:17:35Z</dcterms:modified>
</cp:coreProperties>
</file>